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136"/>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59" r:id="rId37"/>
    <p:sldId id="960" r:id="rId38"/>
    <p:sldId id="961" r:id="rId39"/>
    <p:sldId id="955" r:id="rId40"/>
    <p:sldId id="947" r:id="rId41"/>
    <p:sldId id="656" r:id="rId42"/>
    <p:sldId id="679" r:id="rId43"/>
    <p:sldId id="763" r:id="rId44"/>
    <p:sldId id="827" r:id="rId45"/>
    <p:sldId id="831" r:id="rId46"/>
    <p:sldId id="832" r:id="rId47"/>
    <p:sldId id="833" r:id="rId48"/>
    <p:sldId id="830" r:id="rId49"/>
    <p:sldId id="837" r:id="rId50"/>
    <p:sldId id="834" r:id="rId51"/>
    <p:sldId id="838" r:id="rId52"/>
    <p:sldId id="839" r:id="rId53"/>
    <p:sldId id="841" r:id="rId54"/>
    <p:sldId id="842" r:id="rId55"/>
    <p:sldId id="843" r:id="rId56"/>
    <p:sldId id="835" r:id="rId57"/>
    <p:sldId id="844" r:id="rId58"/>
    <p:sldId id="836" r:id="rId59"/>
    <p:sldId id="846" r:id="rId60"/>
    <p:sldId id="847" r:id="rId61"/>
    <p:sldId id="868" r:id="rId62"/>
    <p:sldId id="869" r:id="rId63"/>
    <p:sldId id="872" r:id="rId64"/>
    <p:sldId id="870" r:id="rId65"/>
    <p:sldId id="848" r:id="rId66"/>
    <p:sldId id="850" r:id="rId67"/>
    <p:sldId id="877" r:id="rId68"/>
    <p:sldId id="878" r:id="rId69"/>
    <p:sldId id="879" r:id="rId70"/>
    <p:sldId id="881" r:id="rId71"/>
    <p:sldId id="885" r:id="rId72"/>
    <p:sldId id="882" r:id="rId73"/>
    <p:sldId id="883" r:id="rId74"/>
    <p:sldId id="884" r:id="rId75"/>
    <p:sldId id="849" r:id="rId76"/>
    <p:sldId id="880" r:id="rId77"/>
    <p:sldId id="873" r:id="rId78"/>
    <p:sldId id="886" r:id="rId79"/>
    <p:sldId id="891" r:id="rId80"/>
    <p:sldId id="887" r:id="rId81"/>
    <p:sldId id="888" r:id="rId82"/>
    <p:sldId id="889" r:id="rId83"/>
    <p:sldId id="890" r:id="rId84"/>
    <p:sldId id="892" r:id="rId85"/>
    <p:sldId id="893" r:id="rId86"/>
    <p:sldId id="894" r:id="rId87"/>
    <p:sldId id="895" r:id="rId88"/>
    <p:sldId id="896" r:id="rId89"/>
    <p:sldId id="897" r:id="rId90"/>
    <p:sldId id="898" r:id="rId91"/>
    <p:sldId id="899" r:id="rId92"/>
    <p:sldId id="900" r:id="rId93"/>
    <p:sldId id="901" r:id="rId94"/>
    <p:sldId id="902" r:id="rId95"/>
    <p:sldId id="874" r:id="rId96"/>
    <p:sldId id="903" r:id="rId97"/>
    <p:sldId id="904" r:id="rId98"/>
    <p:sldId id="905" r:id="rId99"/>
    <p:sldId id="875" r:id="rId100"/>
    <p:sldId id="907" r:id="rId101"/>
    <p:sldId id="908" r:id="rId102"/>
    <p:sldId id="909" r:id="rId103"/>
    <p:sldId id="910" r:id="rId104"/>
    <p:sldId id="876" r:id="rId105"/>
    <p:sldId id="859" r:id="rId106"/>
    <p:sldId id="917" r:id="rId107"/>
    <p:sldId id="918" r:id="rId108"/>
    <p:sldId id="911" r:id="rId109"/>
    <p:sldId id="912" r:id="rId110"/>
    <p:sldId id="913" r:id="rId111"/>
    <p:sldId id="919" r:id="rId112"/>
    <p:sldId id="920" r:id="rId113"/>
    <p:sldId id="921" r:id="rId114"/>
    <p:sldId id="922" r:id="rId115"/>
    <p:sldId id="923" r:id="rId116"/>
    <p:sldId id="924" r:id="rId117"/>
    <p:sldId id="925" r:id="rId118"/>
    <p:sldId id="926" r:id="rId119"/>
    <p:sldId id="927" r:id="rId120"/>
    <p:sldId id="928" r:id="rId121"/>
    <p:sldId id="929" r:id="rId122"/>
    <p:sldId id="930" r:id="rId123"/>
    <p:sldId id="933" r:id="rId124"/>
    <p:sldId id="935" r:id="rId125"/>
    <p:sldId id="932" r:id="rId126"/>
    <p:sldId id="934" r:id="rId127"/>
    <p:sldId id="931" r:id="rId128"/>
    <p:sldId id="936" r:id="rId129"/>
    <p:sldId id="823" r:id="rId130"/>
    <p:sldId id="821" r:id="rId131"/>
    <p:sldId id="825" r:id="rId132"/>
    <p:sldId id="824" r:id="rId133"/>
    <p:sldId id="822" r:id="rId134"/>
    <p:sldId id="296"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59"/>
            <p14:sldId id="960"/>
            <p14:sldId id="961"/>
            <p14:sldId id="955"/>
            <p14:sldId id="947"/>
          </p14:sldIdLst>
        </p14:section>
        <p14:section name="DEMO 2" id="{3CFF1FDD-1FE4-4B4E-BDE0-EF0CF34E584E}">
          <p14:sldIdLst>
            <p14:sldId id="656"/>
          </p14:sldIdLst>
        </p14:section>
        <p14:section name="DEMO 3" id="{5B15D6A0-FEAD-49FE-B7FF-0F9158923D9F}">
          <p14:sldIdLst>
            <p14:sldId id="679"/>
          </p14:sldIdLst>
        </p14:section>
        <p14:section name="Quiz" id="{C147E044-4FA5-4E51-8922-FF67A00F879A}">
          <p14:sldIdLst>
            <p14:sldId id="763"/>
          </p14:sldIdLst>
        </p14:section>
        <p14:section name="Power BI Service" id="{342DA9E4-43A8-45BD-92A5-E55F2BDA6DC5}">
          <p14:sldIdLst>
            <p14:sldId id="827"/>
            <p14:sldId id="831"/>
            <p14:sldId id="832"/>
            <p14:sldId id="833"/>
            <p14:sldId id="830"/>
            <p14:sldId id="837"/>
            <p14:sldId id="834"/>
            <p14:sldId id="838"/>
            <p14:sldId id="839"/>
            <p14:sldId id="841"/>
            <p14:sldId id="842"/>
            <p14:sldId id="843"/>
            <p14:sldId id="835"/>
            <p14:sldId id="844"/>
            <p14:sldId id="836"/>
            <p14:sldId id="846"/>
            <p14:sldId id="847"/>
            <p14:sldId id="868"/>
            <p14:sldId id="869"/>
            <p14:sldId id="872"/>
            <p14:sldId id="870"/>
            <p14:sldId id="848"/>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893"/>
            <p14:sldId id="894"/>
            <p14:sldId id="895"/>
            <p14:sldId id="896"/>
            <p14:sldId id="897"/>
            <p14:sldId id="898"/>
            <p14:sldId id="899"/>
            <p14:sldId id="900"/>
            <p14:sldId id="901"/>
            <p14:sldId id="902"/>
            <p14:sldId id="874"/>
            <p14:sldId id="903"/>
            <p14:sldId id="904"/>
            <p14:sldId id="905"/>
            <p14:sldId id="875"/>
            <p14:sldId id="907"/>
            <p14:sldId id="908"/>
            <p14:sldId id="909"/>
            <p14:sldId id="910"/>
            <p14:sldId id="876"/>
            <p14:sldId id="859"/>
            <p14:sldId id="917"/>
            <p14:sldId id="918"/>
            <p14:sldId id="911"/>
            <p14:sldId id="912"/>
            <p14:sldId id="913"/>
            <p14:sldId id="919"/>
            <p14:sldId id="920"/>
            <p14:sldId id="921"/>
            <p14:sldId id="922"/>
            <p14:sldId id="923"/>
            <p14:sldId id="924"/>
            <p14:sldId id="925"/>
            <p14:sldId id="926"/>
            <p14:sldId id="927"/>
            <p14:sldId id="928"/>
            <p14:sldId id="929"/>
            <p14:sldId id="930"/>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2C812"/>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0" autoAdjust="0"/>
    <p:restoredTop sz="85570" autoAdjust="0"/>
  </p:normalViewPr>
  <p:slideViewPr>
    <p:cSldViewPr snapToGrid="0">
      <p:cViewPr varScale="1">
        <p:scale>
          <a:sx n="93" d="100"/>
          <a:sy n="93" d="100"/>
        </p:scale>
        <p:origin x="108" y="29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in-person later and internationally. </a:t>
            </a:r>
          </a:p>
          <a:p>
            <a:r>
              <a:rPr lang="en-US" dirty="0"/>
              <a:t>This material is updated monthly. </a:t>
            </a:r>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5:26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4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45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on the ellipsis next to Datasets -&gt; DIAD- Final Report and talk about the ability to get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Talk about </a:t>
            </a:r>
            <a:r>
              <a:rPr lang="en-US" sz="1200" b="1" i="0" u="none" strike="noStrike" kern="1200" baseline="0" dirty="0">
                <a:solidFill>
                  <a:schemeClr val="tx1"/>
                </a:solidFill>
                <a:latin typeface="+mn-lt"/>
                <a:ea typeface="+mn-ea"/>
                <a:cs typeface="+mn-cs"/>
              </a:rPr>
              <a:t>ANALYZE IN EXCEL </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3456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6790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143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important that you note to turn this ON, if you want to Allow Cortana to access this dataset.</a:t>
            </a:r>
          </a:p>
          <a:p>
            <a:r>
              <a:rPr lang="en-US" sz="1200" b="0" i="0" u="none" strike="noStrike" kern="1200" baseline="0" dirty="0">
                <a:solidFill>
                  <a:schemeClr val="tx1"/>
                </a:solidFill>
                <a:latin typeface="+mn-lt"/>
                <a:ea typeface="+mn-ea"/>
                <a:cs typeface="+mn-cs"/>
              </a:rPr>
              <a:t>By default it’s not 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761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Share Dashboard screen </a:t>
            </a:r>
          </a:p>
          <a:p>
            <a:r>
              <a:rPr lang="en-US" sz="1200" b="0" i="0" u="none" strike="noStrike" kern="1200" baseline="0" dirty="0">
                <a:solidFill>
                  <a:schemeClr val="tx1"/>
                </a:solidFill>
                <a:latin typeface="+mn-lt"/>
                <a:ea typeface="+mn-ea"/>
                <a:cs typeface="+mn-cs"/>
              </a:rPr>
              <a:t>Only users within your organizations are allowed to have access to the shared dashboard.</a:t>
            </a:r>
          </a:p>
          <a:p>
            <a:r>
              <a:rPr lang="en-US" sz="1200" b="0" i="0" u="none" strike="noStrike" kern="1200" baseline="0" dirty="0">
                <a:solidFill>
                  <a:schemeClr val="tx1"/>
                </a:solidFill>
                <a:latin typeface="+mn-lt"/>
                <a:ea typeface="+mn-ea"/>
                <a:cs typeface="+mn-cs"/>
              </a:rPr>
              <a:t>After the dashboard has been shared, option is provided to send an email to the recipients with a link that they will have to click on to accept the share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8763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Users accessing shared dashboard do not edit permissions </a:t>
            </a:r>
          </a:p>
          <a:p>
            <a:r>
              <a:rPr lang="en-US" sz="1200" b="0" i="0" u="none" strike="noStrike" kern="1200" baseline="0" dirty="0">
                <a:solidFill>
                  <a:schemeClr val="tx1"/>
                </a:solidFill>
                <a:latin typeface="+mn-lt"/>
                <a:ea typeface="+mn-ea"/>
                <a:cs typeface="+mn-cs"/>
              </a:rPr>
              <a:t>• If a shared dashboard has reports, you will NOT see the report listed in the navigation pane </a:t>
            </a:r>
          </a:p>
          <a:p>
            <a:r>
              <a:rPr lang="en-US" sz="1200" b="0" i="0" u="none" strike="noStrike" kern="1200" baseline="0" dirty="0">
                <a:solidFill>
                  <a:schemeClr val="tx1"/>
                </a:solidFill>
                <a:latin typeface="+mn-lt"/>
                <a:ea typeface="+mn-ea"/>
                <a:cs typeface="+mn-cs"/>
              </a:rPr>
              <a:t>• To open the report, from the shared dashboard, click one of the tiles. If the report owner created the tile from a report, the report opens. If the report owner created the tile from Q&amp;A, the Q&amp;A page opens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216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we can see a previously shared dashboard and access per related content.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9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69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a:t>
            </a:r>
            <a:r>
              <a:rPr lang="en-US" b="0"/>
              <a:t>we take a look </a:t>
            </a:r>
            <a:r>
              <a:rPr lang="en-US" b="0" dirty="0"/>
              <a:t>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701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882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0183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727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431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3645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954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8343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6:06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132</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6:23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6:33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6:57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8:24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7:25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b="0" dirty="0"/>
              <a:t>in this workshop we will cover the breath of Power BI capabilities. </a:t>
            </a:r>
          </a:p>
          <a:p>
            <a:endParaRPr lang="en-US" b="0" dirty="0"/>
          </a:p>
          <a:p>
            <a:r>
              <a:rPr lang="en-US" b="0" dirty="0"/>
              <a:t>After analyzing and visualizing the dataset provided in the workshop, you will use the these skills to get started on your own data.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2. From the menu on the top right, click on the gear and select Manage gateways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508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a:t>
            </a:r>
            <a:r>
              <a:rPr lang="en-US" b="0"/>
              <a:t>Many relationships.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5:24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Dashboards provides information that is most important to the business </a:t>
            </a:r>
          </a:p>
          <a:p>
            <a:r>
              <a:rPr lang="en-US" sz="1200" b="0" i="0" u="none" strike="noStrike" kern="1200" baseline="0" dirty="0">
                <a:solidFill>
                  <a:schemeClr val="tx1"/>
                </a:solidFill>
                <a:latin typeface="+mn-lt"/>
                <a:ea typeface="+mn-ea"/>
                <a:cs typeface="+mn-cs"/>
              </a:rPr>
              <a:t>• In the navigation pane, your dashboards are listed under the Dashboards heading </a:t>
            </a:r>
          </a:p>
          <a:p>
            <a:r>
              <a:rPr lang="en-US" sz="1200" b="0" i="0" u="none" strike="noStrike" kern="1200" baseline="0" dirty="0">
                <a:solidFill>
                  <a:schemeClr val="tx1"/>
                </a:solidFill>
                <a:latin typeface="+mn-lt"/>
                <a:ea typeface="+mn-ea"/>
                <a:cs typeface="+mn-cs"/>
              </a:rPr>
              <a:t>• Each listed dashboard represents a customized view of some subset of the underlying datasets </a:t>
            </a:r>
          </a:p>
          <a:p>
            <a:r>
              <a:rPr lang="en-US" sz="1200" b="0" i="0" u="none" strike="noStrike" kern="1200" baseline="0" dirty="0">
                <a:solidFill>
                  <a:schemeClr val="tx1"/>
                </a:solidFill>
                <a:latin typeface="+mn-lt"/>
                <a:ea typeface="+mn-ea"/>
                <a:cs typeface="+mn-cs"/>
              </a:rPr>
              <a:t>• Dashboard is a collection of tiles that are pinned from Reports by mouse over the desired chart and clicking on the Push Pin Icon.</a:t>
            </a:r>
          </a:p>
          <a:p>
            <a:r>
              <a:rPr lang="en-US" sz="1200" b="0" i="0" u="none" strike="noStrike" kern="1200" baseline="0" dirty="0">
                <a:solidFill>
                  <a:schemeClr val="tx1"/>
                </a:solidFill>
                <a:latin typeface="+mn-lt"/>
                <a:ea typeface="+mn-ea"/>
                <a:cs typeface="+mn-cs"/>
              </a:rPr>
              <a:t>• Each tile displays a single visualization that is created from the data in one of the underlying dataset(s) </a:t>
            </a:r>
          </a:p>
          <a:p>
            <a:r>
              <a:rPr lang="en-US" sz="1200" b="0" i="0" u="none" strike="noStrike" kern="1200" baseline="0" dirty="0">
                <a:solidFill>
                  <a:schemeClr val="tx1"/>
                </a:solidFill>
                <a:latin typeface="+mn-lt"/>
                <a:ea typeface="+mn-ea"/>
                <a:cs typeface="+mn-cs"/>
              </a:rPr>
              <a:t>• To permanently pin a tile to a dashboard, user must be the report owner </a:t>
            </a:r>
          </a:p>
          <a:p>
            <a:r>
              <a:rPr lang="en-US" sz="1200" b="0" i="0" u="none" strike="noStrike" kern="1200" baseline="0" dirty="0">
                <a:solidFill>
                  <a:schemeClr val="tx1"/>
                </a:solidFill>
                <a:latin typeface="+mn-lt"/>
                <a:ea typeface="+mn-ea"/>
                <a:cs typeface="+mn-cs"/>
              </a:rPr>
              <a:t>• Dashboards are not interactive the same way the reports are, they cannot be filtered </a:t>
            </a:r>
          </a:p>
          <a:p>
            <a:r>
              <a:rPr lang="en-US" sz="1200" b="0" i="0" u="none" strike="noStrike" kern="1200" baseline="0" dirty="0">
                <a:solidFill>
                  <a:schemeClr val="tx1"/>
                </a:solidFill>
                <a:latin typeface="+mn-lt"/>
                <a:ea typeface="+mn-ea"/>
                <a:cs typeface="+mn-cs"/>
              </a:rPr>
              <a:t>• Clicking on a tile links back to the report page where the chart resides </a:t>
            </a:r>
          </a:p>
          <a:p>
            <a:r>
              <a:rPr lang="en-US" sz="1200" b="0" i="0" u="none" strike="noStrike" kern="1200" baseline="0" dirty="0">
                <a:solidFill>
                  <a:schemeClr val="tx1"/>
                </a:solidFill>
                <a:latin typeface="+mn-lt"/>
                <a:ea typeface="+mn-ea"/>
                <a:cs typeface="+mn-cs"/>
              </a:rPr>
              <a:t>• Each tile in a dashboard can link to a different report. Each report connects to a specific data set. Hence a dashboard can be a collection of tiles from multiple data sets </a:t>
            </a:r>
          </a:p>
          <a:p>
            <a:r>
              <a:rPr lang="en-US" sz="1200" b="0" i="0" u="none" strike="noStrike" kern="1200" baseline="0" dirty="0">
                <a:solidFill>
                  <a:schemeClr val="tx1"/>
                </a:solidFill>
                <a:latin typeface="+mn-lt"/>
                <a:ea typeface="+mn-ea"/>
                <a:cs typeface="+mn-cs"/>
              </a:rPr>
              <a:t>• Tiles in a dashboard can be resized and rearranged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91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Dashboard from the lab.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492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another Dashboard I created using Quick Insights from the Social dataset.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166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DIAD- Report Final and talk about features of Report </a:t>
            </a:r>
          </a:p>
          <a:p>
            <a:r>
              <a:rPr lang="en-US" sz="1200" b="0" i="0" u="none" strike="noStrike" kern="1200" baseline="0" dirty="0">
                <a:solidFill>
                  <a:schemeClr val="tx1"/>
                </a:solidFill>
                <a:latin typeface="+mn-lt"/>
                <a:ea typeface="+mn-ea"/>
                <a:cs typeface="+mn-cs"/>
              </a:rPr>
              <a:t>• Reports are a collection of charts </a:t>
            </a:r>
          </a:p>
          <a:p>
            <a:r>
              <a:rPr lang="en-US" sz="1200" b="0" i="0" u="none" strike="noStrike" kern="1200" baseline="0" dirty="0">
                <a:solidFill>
                  <a:schemeClr val="tx1"/>
                </a:solidFill>
                <a:latin typeface="+mn-lt"/>
                <a:ea typeface="+mn-ea"/>
                <a:cs typeface="+mn-cs"/>
              </a:rPr>
              <a:t>• A report can have multiple pages </a:t>
            </a:r>
          </a:p>
          <a:p>
            <a:r>
              <a:rPr lang="en-US" sz="1200" b="0" i="0" u="none" strike="noStrike" kern="1200" baseline="0" dirty="0">
                <a:solidFill>
                  <a:schemeClr val="tx1"/>
                </a:solidFill>
                <a:latin typeface="+mn-lt"/>
                <a:ea typeface="+mn-ea"/>
                <a:cs typeface="+mn-cs"/>
              </a:rPr>
              <a:t>• A page consists of a canvas that is used to view/edit charts and a filter </a:t>
            </a:r>
          </a:p>
          <a:p>
            <a:r>
              <a:rPr lang="en-US" sz="1200" b="0" i="0" u="none" strike="noStrike" kern="1200" baseline="0" dirty="0">
                <a:solidFill>
                  <a:schemeClr val="tx1"/>
                </a:solidFill>
                <a:latin typeface="+mn-lt"/>
                <a:ea typeface="+mn-ea"/>
                <a:cs typeface="+mn-cs"/>
              </a:rPr>
              <a:t>• Reports can be created from scratch within Power BI or can be imported with datasets and with shared dashboards </a:t>
            </a:r>
          </a:p>
          <a:p>
            <a:r>
              <a:rPr lang="en-US" sz="1200" b="0" i="0" u="none" strike="noStrike" kern="1200" baseline="0" dirty="0">
                <a:solidFill>
                  <a:schemeClr val="tx1"/>
                </a:solidFill>
                <a:latin typeface="+mn-lt"/>
                <a:ea typeface="+mn-ea"/>
                <a:cs typeface="+mn-cs"/>
              </a:rPr>
              <a:t>• There are 2 ways to view and interact with reports: Reading View and Editing View. Only the report creator can open Editing View for a report </a:t>
            </a:r>
          </a:p>
          <a:p>
            <a:r>
              <a:rPr lang="en-US" sz="1200" b="0" i="0" u="none" strike="noStrike" kern="1200" baseline="0" dirty="0">
                <a:solidFill>
                  <a:schemeClr val="tx1"/>
                </a:solidFill>
                <a:latin typeface="+mn-lt"/>
                <a:ea typeface="+mn-ea"/>
                <a:cs typeface="+mn-cs"/>
              </a:rPr>
              <a:t>• Reports are interactive – when an element of a chart is clicked, the rest of the report will update to reflect the relative contribution of the element that has been selected </a:t>
            </a:r>
          </a:p>
          <a:p>
            <a:r>
              <a:rPr lang="en-US" sz="1200" b="0" i="0" u="none" strike="noStrike" kern="1200" baseline="0" dirty="0">
                <a:solidFill>
                  <a:schemeClr val="tx1"/>
                </a:solidFill>
                <a:latin typeface="+mn-lt"/>
                <a:ea typeface="+mn-ea"/>
                <a:cs typeface="+mn-cs"/>
              </a:rPr>
              <a:t>• Each report connects to a specific data set </a:t>
            </a:r>
          </a:p>
          <a:p>
            <a:r>
              <a:rPr lang="en-US" sz="1200" b="0" i="0" u="none" strike="noStrike" kern="1200" baseline="0" dirty="0">
                <a:solidFill>
                  <a:schemeClr val="tx1"/>
                </a:solidFill>
                <a:latin typeface="+mn-lt"/>
                <a:ea typeface="+mn-ea"/>
                <a:cs typeface="+mn-cs"/>
              </a:rPr>
              <a:t>• Page level filters can be applied to a report. These filters apply to all the chart elements in the page </a:t>
            </a:r>
          </a:p>
          <a:p>
            <a:r>
              <a:rPr lang="en-US" sz="1200" b="0" i="0" u="none" strike="noStrike" kern="1200" baseline="0" dirty="0">
                <a:solidFill>
                  <a:schemeClr val="tx1"/>
                </a:solidFill>
                <a:latin typeface="+mn-lt"/>
                <a:ea typeface="+mn-ea"/>
                <a:cs typeface="+mn-cs"/>
              </a:rPr>
              <a:t>• Each chart can have its own filters that apply only to the chart </a:t>
            </a:r>
          </a:p>
          <a:p>
            <a:r>
              <a:rPr lang="en-US" sz="1200" b="0" i="0" u="none" strike="noStrike" kern="1200" baseline="0" dirty="0">
                <a:solidFill>
                  <a:schemeClr val="tx1"/>
                </a:solidFill>
                <a:latin typeface="+mn-lt"/>
                <a:ea typeface="+mn-ea"/>
                <a:cs typeface="+mn-cs"/>
              </a:rPr>
              <a:t>• Each chart has configuration options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127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94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how is this all related? </a:t>
            </a:r>
          </a:p>
          <a:p>
            <a:r>
              <a:rPr lang="en-US" sz="1200" b="0" i="0" u="none" strike="noStrike" kern="1200" baseline="0" dirty="0">
                <a:solidFill>
                  <a:schemeClr val="tx1"/>
                </a:solidFill>
                <a:latin typeface="+mn-lt"/>
                <a:ea typeface="+mn-ea"/>
                <a:cs typeface="+mn-cs"/>
              </a:rPr>
              <a:t>Under Actions, click the Related icon. </a:t>
            </a:r>
          </a:p>
          <a:p>
            <a:r>
              <a:rPr lang="en-US" sz="1200" b="0" i="0" u="none" strike="noStrike" kern="1200" baseline="0" dirty="0">
                <a:solidFill>
                  <a:schemeClr val="tx1"/>
                </a:solidFill>
                <a:latin typeface="+mn-lt"/>
                <a:ea typeface="+mn-ea"/>
                <a:cs typeface="+mn-cs"/>
              </a:rPr>
              <a:t>Notice the how this dataset is related to a report and a 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242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tiles created on this Dashboard.</a:t>
            </a:r>
          </a:p>
          <a:p>
            <a:r>
              <a:rPr lang="en-US" sz="1200" b="0" i="0" u="none" strike="noStrike" kern="1200" baseline="0" dirty="0">
                <a:solidFill>
                  <a:schemeClr val="tx1"/>
                </a:solidFill>
                <a:latin typeface="+mn-lt"/>
                <a:ea typeface="+mn-ea"/>
                <a:cs typeface="+mn-cs"/>
              </a:rPr>
              <a:t>• Talk about how clicking on dashboard tile navigates to the respective report page </a:t>
            </a:r>
          </a:p>
          <a:p>
            <a:r>
              <a:rPr lang="en-US" sz="1200" b="0" i="0" u="none" strike="noStrike" kern="1200" baseline="0" dirty="0">
                <a:solidFill>
                  <a:schemeClr val="tx1"/>
                </a:solidFill>
                <a:latin typeface="+mn-lt"/>
                <a:ea typeface="+mn-ea"/>
                <a:cs typeface="+mn-cs"/>
              </a:rPr>
              <a:t>• Using …by Year, Manufacturer line chart talk about In </a:t>
            </a:r>
            <a:r>
              <a:rPr lang="en-US" sz="1200" b="1" i="0" u="none" strike="noStrike" kern="1200" baseline="0" dirty="0">
                <a:solidFill>
                  <a:schemeClr val="tx1"/>
                </a:solidFill>
                <a:latin typeface="+mn-lt"/>
                <a:ea typeface="+mn-ea"/>
                <a:cs typeface="+mn-cs"/>
              </a:rPr>
              <a:t>Focus mode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979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82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73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tile, talk about the ability to </a:t>
            </a:r>
            <a:r>
              <a:rPr lang="en-US" sz="1200" b="1" i="0" u="none" strike="noStrike" kern="1200" baseline="0" dirty="0">
                <a:solidFill>
                  <a:schemeClr val="tx1"/>
                </a:solidFill>
                <a:latin typeface="+mn-lt"/>
                <a:ea typeface="+mn-ea"/>
                <a:cs typeface="+mn-cs"/>
              </a:rPr>
              <a:t>Create and Manage alerts </a:t>
            </a:r>
          </a:p>
          <a:p>
            <a:r>
              <a:rPr lang="en-US" sz="1200" b="0" i="0" u="none" strike="noStrike" kern="1200" baseline="0" dirty="0">
                <a:solidFill>
                  <a:schemeClr val="tx1"/>
                </a:solidFill>
                <a:latin typeface="+mn-lt"/>
                <a:ea typeface="+mn-ea"/>
                <a:cs typeface="+mn-cs"/>
              </a:rPr>
              <a:t>Notice, the ability to use Flow to trigger actions.</a:t>
            </a:r>
          </a:p>
          <a:p>
            <a:r>
              <a:rPr lang="en-US" sz="1200" b="0" i="0" u="none" strike="noStrike" kern="1200" baseline="0" dirty="0">
                <a:solidFill>
                  <a:schemeClr val="tx1"/>
                </a:solidFill>
                <a:latin typeface="+mn-lt"/>
                <a:ea typeface="+mn-ea"/>
                <a:cs typeface="+mn-cs"/>
              </a:rPr>
              <a:t>Save and Close.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402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12/16/2019 5:24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Talk about Q&amp;A </a:t>
            </a:r>
          </a:p>
          <a:p>
            <a:r>
              <a:rPr lang="en-US" sz="1200" b="0" i="0" u="none" strike="noStrike" kern="1200" baseline="0" dirty="0">
                <a:solidFill>
                  <a:schemeClr val="tx1"/>
                </a:solidFill>
                <a:latin typeface="+mn-lt"/>
                <a:ea typeface="+mn-ea"/>
                <a:cs typeface="+mn-cs"/>
              </a:rPr>
              <a:t>• Enter Units – talk about the card visual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3895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Units per manufacturer – talk about the bar chart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108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90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625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584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558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506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4358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279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Featured Dashboard functionality </a:t>
            </a:r>
          </a:p>
          <a:p>
            <a:r>
              <a:rPr lang="en-US" sz="1200" b="0" i="0" u="none" strike="noStrike" kern="1200" baseline="0" dirty="0">
                <a:solidFill>
                  <a:schemeClr val="tx1"/>
                </a:solidFill>
                <a:latin typeface="+mn-lt"/>
                <a:ea typeface="+mn-ea"/>
                <a:cs typeface="+mn-cs"/>
              </a:rPr>
              <a:t>• Talk about Favorites functionality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12/16/2019 4:01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97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12/16/2019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35.png"/><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35.png"/><Relationship Id="rId4" Type="http://schemas.openxmlformats.org/officeDocument/2006/relationships/image" Target="../media/image34.png"/></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124.xml"/><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25.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1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7.png"/><Relationship Id="rId7" Type="http://schemas.openxmlformats.org/officeDocument/2006/relationships/image" Target="../media/image35.png"/><Relationship Id="rId2" Type="http://schemas.openxmlformats.org/officeDocument/2006/relationships/notesSlide" Target="../notesSlides/notesSlide127.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35.png"/><Relationship Id="rId2" Type="http://schemas.openxmlformats.org/officeDocument/2006/relationships/notesSlide" Target="../notesSlides/notesSlide128.xml"/><Relationship Id="rId16"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image" Target="../media/image43.png"/><Relationship Id="rId9" Type="http://schemas.openxmlformats.org/officeDocument/2006/relationships/image" Target="../media/image46.png"/></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s>
</file>

<file path=ppt/slides/_rels/slide5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hyperlink" Target="http://fleitasarts.com/" TargetMode="External"/><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72.png"/><Relationship Id="rId4" Type="http://schemas.openxmlformats.org/officeDocument/2006/relationships/image" Target="../media/image43.png"/><Relationship Id="rId9"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6.png"/><Relationship Id="rId7"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4.png"/><Relationship Id="rId7"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6.png"/><Relationship Id="rId10" Type="http://schemas.openxmlformats.org/officeDocument/2006/relationships/image" Target="../media/image35.png"/><Relationship Id="rId4" Type="http://schemas.openxmlformats.org/officeDocument/2006/relationships/image" Target="../media/image43.png"/><Relationship Id="rId9" Type="http://schemas.openxmlformats.org/officeDocument/2006/relationships/image" Target="../media/image34.png"/></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fleitasarts.com/" TargetMode="External"/><Relationship Id="rId10" Type="http://schemas.openxmlformats.org/officeDocument/2006/relationships/image" Target="../media/image98.png"/><Relationship Id="rId4" Type="http://schemas.openxmlformats.org/officeDocument/2006/relationships/image" Target="../media/image43.png"/><Relationship Id="rId9" Type="http://schemas.openxmlformats.org/officeDocument/2006/relationships/image" Target="../media/image46.png"/></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C5021-F393-4C37-AEF9-71F36A9C885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26073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2D7F7-EE5B-4C05-80E6-2F216FA6FE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51989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F5628-6544-4A14-B528-99F38E1352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31924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B2DF9-DA63-4011-9E77-1BA2DC8D60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25993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A147D781-99C4-489D-9DD9-6A241A3F3BC4}"/>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3972205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361BEF3-503B-43F6-B5ED-C14FA679DD56}"/>
              </a:ext>
            </a:extLst>
          </p:cNvPr>
          <p:cNvPicPr>
            <a:picLocks noChangeAspect="1"/>
          </p:cNvPicPr>
          <p:nvPr/>
        </p:nvPicPr>
        <p:blipFill>
          <a:blip r:embed="rId6"/>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384AED38-3733-4785-AC7A-676DF20FAC84}"/>
              </a:ext>
            </a:extLst>
          </p:cNvPr>
          <p:cNvSpPr/>
          <p:nvPr/>
        </p:nvSpPr>
        <p:spPr>
          <a:xfrm>
            <a:off x="1481138" y="5486400"/>
            <a:ext cx="2256895" cy="6032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898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50AB-4894-4B48-869B-7858F8204B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0969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34312-23B5-4078-BF66-7E37A8474A6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847894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9549A-245C-470A-B286-07A6C21FC60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98488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9D9E13E0-F77A-4313-8F33-0501356BB70B}"/>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125656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63047-95DF-4735-BBC3-0412DDEB0A5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72945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4C8EA-F6ED-4900-8C09-CECEE1568A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40754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A5187-86DA-4DAB-AB01-D7A1D820A6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335330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FB626-E7DD-4D37-8C79-FBC0B913092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93886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674A3-06AF-4AEB-9AD4-23D82EE4D92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62994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10202-28AF-4DA6-84C8-BEE01D733F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997364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AF98D-2576-4C51-BF9D-6DB5F089B3F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02530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F82CC-7C6B-4B88-951F-6D2E762A55A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810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83784-1B76-41C7-A38D-EE739FC86AF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111512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9779A-EB0C-49B7-B63C-7604177087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8995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2B37B-C65F-46EA-B817-40221A20E3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25248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Graphic 16" descr="Line Arrow: Clockwise curve">
            <a:extLst>
              <a:ext uri="{FF2B5EF4-FFF2-40B4-BE49-F238E27FC236}">
                <a16:creationId xmlns:a16="http://schemas.microsoft.com/office/drawing/2014/main" id="{D670603A-0FE5-475C-988C-FF504494D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83774" y="3672714"/>
            <a:ext cx="914400" cy="914400"/>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60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8"/>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9"/>
          <a:stretch>
            <a:fillRect/>
          </a:stretch>
        </p:blipFill>
        <p:spPr>
          <a:xfrm>
            <a:off x="3200400" y="1622883"/>
            <a:ext cx="6096000" cy="4857750"/>
          </a:xfrm>
          <a:prstGeom prst="rect">
            <a:avLst/>
          </a:prstGeom>
        </p:spPr>
      </p:pic>
      <p:pic>
        <p:nvPicPr>
          <p:cNvPr id="14" name="Picture 13">
            <a:extLst>
              <a:ext uri="{FF2B5EF4-FFF2-40B4-BE49-F238E27FC236}">
                <a16:creationId xmlns:a16="http://schemas.microsoft.com/office/drawing/2014/main" id="{DC6ADEBC-241E-4456-9329-BEFB71BC97A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7C1DED84-FDF0-48D0-865D-75F5C5DD62F6}"/>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569325BB-6FDC-4DF4-B1CE-33C4917514B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0A8AFD05-548E-4C83-A0D1-875BA8B63F00}"/>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C8F23441-93F0-4E58-BA13-26C3743DFB95}"/>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DA58296A-760D-4BBC-AAAA-044EF393D49C}"/>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8"/>
          <a:stretch>
            <a:fillRect/>
          </a:stretch>
        </p:blipFill>
        <p:spPr>
          <a:xfrm>
            <a:off x="3048000" y="1276350"/>
            <a:ext cx="6096000" cy="4305300"/>
          </a:xfrm>
          <a:prstGeom prst="rect">
            <a:avLst/>
          </a:prstGeom>
        </p:spPr>
      </p:pic>
      <p:pic>
        <p:nvPicPr>
          <p:cNvPr id="15" name="Picture 14">
            <a:extLst>
              <a:ext uri="{FF2B5EF4-FFF2-40B4-BE49-F238E27FC236}">
                <a16:creationId xmlns:a16="http://schemas.microsoft.com/office/drawing/2014/main" id="{17863CF3-E314-446A-9D55-AC167255733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8"/>
          <a:stretch>
            <a:fillRect/>
          </a:stretch>
        </p:blipFill>
        <p:spPr>
          <a:xfrm>
            <a:off x="3048000" y="619125"/>
            <a:ext cx="6096000" cy="5619750"/>
          </a:xfrm>
          <a:prstGeom prst="rect">
            <a:avLst/>
          </a:prstGeom>
        </p:spPr>
      </p:pic>
      <p:pic>
        <p:nvPicPr>
          <p:cNvPr id="15" name="Picture 14">
            <a:extLst>
              <a:ext uri="{FF2B5EF4-FFF2-40B4-BE49-F238E27FC236}">
                <a16:creationId xmlns:a16="http://schemas.microsoft.com/office/drawing/2014/main" id="{6CC6A8BC-ECF2-477A-8F63-A1B675ED1F4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533529FF-9E51-42BB-A12A-24034552E4AC}"/>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8"/>
          <a:srcRect b="64630"/>
          <a:stretch/>
        </p:blipFill>
        <p:spPr>
          <a:xfrm>
            <a:off x="4062977" y="1509745"/>
            <a:ext cx="4066045" cy="3838510"/>
          </a:xfrm>
          <a:prstGeom prst="rect">
            <a:avLst/>
          </a:prstGeom>
        </p:spPr>
      </p:pic>
      <p:pic>
        <p:nvPicPr>
          <p:cNvPr id="14" name="Picture 13">
            <a:extLst>
              <a:ext uri="{FF2B5EF4-FFF2-40B4-BE49-F238E27FC236}">
                <a16:creationId xmlns:a16="http://schemas.microsoft.com/office/drawing/2014/main" id="{1BD846E7-19F3-4A31-8B11-70B318B2427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03C6383E-2518-4344-BA5E-4483DE65AA7B}"/>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8"/>
          <a:stretch>
            <a:fillRect/>
          </a:stretch>
        </p:blipFill>
        <p:spPr>
          <a:xfrm>
            <a:off x="3048000" y="481012"/>
            <a:ext cx="6096000" cy="5895975"/>
          </a:xfrm>
          <a:prstGeom prst="rect">
            <a:avLst/>
          </a:prstGeom>
        </p:spPr>
      </p:pic>
      <p:pic>
        <p:nvPicPr>
          <p:cNvPr id="15" name="Picture 14">
            <a:extLst>
              <a:ext uri="{FF2B5EF4-FFF2-40B4-BE49-F238E27FC236}">
                <a16:creationId xmlns:a16="http://schemas.microsoft.com/office/drawing/2014/main" id="{02044335-EE93-4B00-B8FD-2ADA4E9340C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106CD2DF-4419-45FD-8B19-B328260D1BCC}"/>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F4E10EFB-2A1A-4B70-AD22-A92F67E0432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CB1F61C1-D286-43F4-92B1-384472184E35}"/>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3600F0F3-42F8-44D7-9BA4-05A3AF6DBCEA}"/>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EAA55067-4DBE-441A-A54A-F9EAA58CC159}"/>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D971F204-821E-402C-98DB-92D930D419C8}"/>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9"/>
          <a:stretch>
            <a:fillRect/>
          </a:stretch>
        </p:blipFill>
        <p:spPr>
          <a:xfrm>
            <a:off x="4191000" y="3429000"/>
            <a:ext cx="3810000" cy="1524000"/>
          </a:xfrm>
          <a:prstGeom prst="rect">
            <a:avLst/>
          </a:prstGeom>
        </p:spPr>
      </p:pic>
      <p:pic>
        <p:nvPicPr>
          <p:cNvPr id="15" name="Picture 14">
            <a:extLst>
              <a:ext uri="{FF2B5EF4-FFF2-40B4-BE49-F238E27FC236}">
                <a16:creationId xmlns:a16="http://schemas.microsoft.com/office/drawing/2014/main" id="{AC3977C6-F656-40E6-884F-AB1B65CA4732}"/>
              </a:ext>
            </a:extLst>
          </p:cNvPr>
          <p:cNvPicPr>
            <a:picLocks noChangeAspect="1"/>
          </p:cNvPicPr>
          <p:nvPr/>
        </p:nvPicPr>
        <p:blipFill>
          <a:blip r:embed="rId10"/>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456B1624-75D2-4174-8F12-A102A4634CB8}"/>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7348AE3C-A75E-43B3-A087-9D24E237E1A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5FC03-0185-4118-9E10-E987A09FF56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48577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1A59-DB62-4CC7-B573-DD8030723C1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356213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834F3-E0B3-43B5-A6A3-12ABC425B5E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07165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549CE-AF6E-4F76-A931-710CA6158D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6836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7E37-4CFA-40CA-8CCA-EA08434E404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35876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92654-6AC9-4073-B799-8ED41874C72D}"/>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854F3EF6-72B1-4C43-953A-48215A780AA8}"/>
              </a:ext>
            </a:extLst>
          </p:cNvPr>
          <p:cNvPicPr>
            <a:picLocks noChangeAspect="1"/>
          </p:cNvPicPr>
          <p:nvPr/>
        </p:nvPicPr>
        <p:blipFill>
          <a:blip r:embed="rId4"/>
          <a:stretch>
            <a:fillRect/>
          </a:stretch>
        </p:blipFill>
        <p:spPr>
          <a:xfrm>
            <a:off x="50006" y="730918"/>
            <a:ext cx="434248" cy="519874"/>
          </a:xfrm>
          <a:prstGeom prst="rect">
            <a:avLst/>
          </a:prstGeom>
        </p:spPr>
      </p:pic>
      <p:pic>
        <p:nvPicPr>
          <p:cNvPr id="13" name="Picture 12">
            <a:extLst>
              <a:ext uri="{FF2B5EF4-FFF2-40B4-BE49-F238E27FC236}">
                <a16:creationId xmlns:a16="http://schemas.microsoft.com/office/drawing/2014/main" id="{48888EA2-6A71-4C85-A409-A317BFF9ECE2}"/>
              </a:ext>
            </a:extLst>
          </p:cNvPr>
          <p:cNvPicPr>
            <a:picLocks noChangeAspect="1"/>
          </p:cNvPicPr>
          <p:nvPr/>
        </p:nvPicPr>
        <p:blipFill>
          <a:blip r:embed="rId5"/>
          <a:stretch>
            <a:fillRect/>
          </a:stretch>
        </p:blipFill>
        <p:spPr>
          <a:xfrm>
            <a:off x="-39102" y="1347106"/>
            <a:ext cx="634415" cy="732521"/>
          </a:xfrm>
          <a:prstGeom prst="rect">
            <a:avLst/>
          </a:prstGeom>
        </p:spPr>
      </p:pic>
      <p:pic>
        <p:nvPicPr>
          <p:cNvPr id="14" name="Picture 13">
            <a:extLst>
              <a:ext uri="{FF2B5EF4-FFF2-40B4-BE49-F238E27FC236}">
                <a16:creationId xmlns:a16="http://schemas.microsoft.com/office/drawing/2014/main" id="{47EBDD6C-53B7-4139-ACCF-CBA815A9FB14}"/>
              </a:ext>
            </a:extLst>
          </p:cNvPr>
          <p:cNvPicPr>
            <a:picLocks noChangeAspect="1"/>
          </p:cNvPicPr>
          <p:nvPr/>
        </p:nvPicPr>
        <p:blipFill>
          <a:blip r:embed="rId6"/>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311C4EE2-EC54-4357-99F1-1C763DDA876C}"/>
              </a:ext>
            </a:extLst>
          </p:cNvPr>
          <p:cNvPicPr>
            <a:picLocks noChangeAspect="1"/>
          </p:cNvPicPr>
          <p:nvPr/>
        </p:nvPicPr>
        <p:blipFill>
          <a:blip r:embed="rId7"/>
          <a:stretch>
            <a:fillRect/>
          </a:stretch>
        </p:blipFill>
        <p:spPr>
          <a:xfrm>
            <a:off x="997226" y="0"/>
            <a:ext cx="1019754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8"/>
              <a:extLst>
                <a:ext uri="{FF2B5EF4-FFF2-40B4-BE49-F238E27FC236}">
                  <a16:creationId xmlns:a16="http://schemas.microsoft.com/office/drawing/2014/main" id="{456F7029-15A8-43CF-9555-545449B2593D}"/>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1" name="Picture 10">
              <a:hlinkClick r:id="rId8"/>
              <a:extLst>
                <a:ext uri="{FF2B5EF4-FFF2-40B4-BE49-F238E27FC236}">
                  <a16:creationId xmlns:a16="http://schemas.microsoft.com/office/drawing/2014/main" id="{77565FDD-8CFE-4107-B95A-183142871000}"/>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4580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C77A0-B583-4831-A12E-DB3B312C934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364D1404-5E4D-457D-94CC-26ACBA66BBF2}"/>
              </a:ext>
            </a:extLst>
          </p:cNvPr>
          <p:cNvSpPr/>
          <p:nvPr/>
        </p:nvSpPr>
        <p:spPr>
          <a:xfrm>
            <a:off x="4794603" y="2374900"/>
            <a:ext cx="1030464" cy="300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F1BEBF-1EA4-44A5-9B4F-84357441F0D9}"/>
              </a:ext>
            </a:extLst>
          </p:cNvPr>
          <p:cNvSpPr/>
          <p:nvPr/>
        </p:nvSpPr>
        <p:spPr>
          <a:xfrm>
            <a:off x="5825067" y="2675467"/>
            <a:ext cx="31141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8503EE-C0B5-4F9A-BEC8-46B4D7EC28C9}"/>
              </a:ext>
            </a:extLst>
          </p:cNvPr>
          <p:cNvSpPr/>
          <p:nvPr/>
        </p:nvSpPr>
        <p:spPr>
          <a:xfrm>
            <a:off x="7831314" y="1230489"/>
            <a:ext cx="4130234" cy="2499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6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12D13-9880-4A91-B29A-213F75A4E282}"/>
              </a:ext>
            </a:extLst>
          </p:cNvPr>
          <p:cNvPicPr>
            <a:picLocks noChangeAspect="1"/>
          </p:cNvPicPr>
          <p:nvPr/>
        </p:nvPicPr>
        <p:blipFill>
          <a:blip r:embed="rId3"/>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BDDCF647-81DB-41DC-AA8D-4D5023DD4674}"/>
              </a:ext>
            </a:extLst>
          </p:cNvPr>
          <p:cNvSpPr/>
          <p:nvPr/>
        </p:nvSpPr>
        <p:spPr>
          <a:xfrm>
            <a:off x="1859490" y="3951965"/>
            <a:ext cx="8481131" cy="28704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0992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B321-E54F-43CE-A5AD-25497DE79F2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48642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CE3D8-8959-4BB1-98F3-2A4FB89412A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26748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0409-B267-4CEE-A343-11288B177F8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AB0D484-E5EF-471E-AE93-203DDD816C08}"/>
              </a:ext>
            </a:extLst>
          </p:cNvPr>
          <p:cNvSpPr/>
          <p:nvPr/>
        </p:nvSpPr>
        <p:spPr>
          <a:xfrm>
            <a:off x="9124951" y="4572000"/>
            <a:ext cx="2795588" cy="5524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ACAC89-DA01-4FA1-ADBB-F241F81839D9}"/>
              </a:ext>
            </a:extLst>
          </p:cNvPr>
          <p:cNvSpPr/>
          <p:nvPr/>
        </p:nvSpPr>
        <p:spPr>
          <a:xfrm>
            <a:off x="8885238" y="5825067"/>
            <a:ext cx="2256895" cy="3153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705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1AB1-9375-44B4-8D2D-5A5709D058F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2454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B9F61-F84F-4B09-A6CA-BFACB1470CD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034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2ADB3-B237-44CE-8186-9753D42F441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45351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92E20-E57D-4184-975E-AE02E37C6D8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360476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A9BC060E-D1E8-4298-AC1A-4430E72ECAE6}"/>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872862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7E1D1-43DC-40A0-9CE3-A1653216F076}"/>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11573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DD670-8FCC-43D1-87DA-40DDE96BCF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6581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27552</TotalTime>
  <Words>7263</Words>
  <Application>Microsoft Office PowerPoint</Application>
  <PresentationFormat>Widescreen</PresentationFormat>
  <Paragraphs>947</Paragraphs>
  <Slides>132</Slides>
  <Notes>129</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132</vt:i4>
      </vt:variant>
    </vt:vector>
  </HeadingPairs>
  <TitlesOfParts>
    <vt:vector size="144" baseType="lpstr">
      <vt:lpstr>Arial</vt:lpstr>
      <vt:lpstr>Calibri</vt:lpstr>
      <vt:lpstr>Calibri Light</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DEMO 2</vt:lpstr>
      <vt:lpstr>DEMO 3</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494</cp:revision>
  <dcterms:created xsi:type="dcterms:W3CDTF">2016-05-30T15:33:26Z</dcterms:created>
  <dcterms:modified xsi:type="dcterms:W3CDTF">2019-12-17T02:16:44Z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